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Merriweather"/>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erriweather-bold.fntdata"/><Relationship Id="rId12" Type="http://schemas.openxmlformats.org/officeDocument/2006/relationships/slide" Target="slides/slide7.xml"/><Relationship Id="rId34" Type="http://schemas.openxmlformats.org/officeDocument/2006/relationships/font" Target="fonts/Merriweather-regular.fntdata"/><Relationship Id="rId15" Type="http://schemas.openxmlformats.org/officeDocument/2006/relationships/slide" Target="slides/slide10.xml"/><Relationship Id="rId37" Type="http://schemas.openxmlformats.org/officeDocument/2006/relationships/font" Target="fonts/Merriweather-boldItalic.fntdata"/><Relationship Id="rId14" Type="http://schemas.openxmlformats.org/officeDocument/2006/relationships/slide" Target="slides/slide9.xml"/><Relationship Id="rId36" Type="http://schemas.openxmlformats.org/officeDocument/2006/relationships/font" Target="fonts/Merriweather-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068f3629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068f3629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068f3629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068f3629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068f3629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068f3629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0370eb3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0370eb3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0370eb3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0370eb3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0370eb30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0370eb30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0370eb30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0370eb30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0370eb30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0370eb30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0370eb30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0370eb30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0370eb30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0370eb30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0370eb30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0370eb30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068f3629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068f3629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0370eb30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0370eb30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068f3629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068f3629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arxiv.org/abs/1706.09516" TargetMode="External"/><Relationship Id="rId4" Type="http://schemas.openxmlformats.org/officeDocument/2006/relationships/hyperlink" Target="https://www.youtube.com/watch?v=jLU6kNRiZ5o"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460950" y="235475"/>
            <a:ext cx="8222100" cy="86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GHF Hackathon-1</a:t>
            </a:r>
            <a:endParaRPr b="1"/>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Presentation By</a:t>
            </a:r>
            <a:endParaRPr b="1" sz="3000">
              <a:latin typeface="Times New Roman"/>
              <a:ea typeface="Times New Roman"/>
              <a:cs typeface="Times New Roman"/>
              <a:sym typeface="Times New Roman"/>
            </a:endParaRPr>
          </a:p>
          <a:p>
            <a:pPr indent="0" lvl="0" marL="0" rtl="0" algn="l">
              <a:spcBef>
                <a:spcPts val="0"/>
              </a:spcBef>
              <a:spcAft>
                <a:spcPts val="0"/>
              </a:spcAft>
              <a:buNone/>
            </a:pPr>
            <a:r>
              <a:rPr lang="en" sz="2400"/>
              <a:t>		Aman Patkar</a:t>
            </a:r>
            <a:endParaRPr sz="2400"/>
          </a:p>
          <a:p>
            <a:pPr indent="0" lvl="0" marL="0" rtl="0" algn="l">
              <a:spcBef>
                <a:spcPts val="0"/>
              </a:spcBef>
              <a:spcAft>
                <a:spcPts val="0"/>
              </a:spcAft>
              <a:buNone/>
            </a:pPr>
            <a:r>
              <a:rPr lang="en" sz="2400"/>
              <a:t>		IIT Jammu</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Conclusion from EDA</a:t>
            </a:r>
            <a:endParaRPr sz="3500"/>
          </a:p>
        </p:txBody>
      </p:sp>
      <p:sp>
        <p:nvSpPr>
          <p:cNvPr id="129" name="Google Shape;129;p22"/>
          <p:cNvSpPr txBox="1"/>
          <p:nvPr/>
        </p:nvSpPr>
        <p:spPr>
          <a:xfrm>
            <a:off x="367400" y="876100"/>
            <a:ext cx="83652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Roboto"/>
              <a:buChar char="●"/>
            </a:pPr>
            <a:r>
              <a:rPr lang="en" sz="2000">
                <a:latin typeface="Roboto"/>
                <a:ea typeface="Roboto"/>
                <a:cs typeface="Roboto"/>
                <a:sym typeface="Roboto"/>
              </a:rPr>
              <a:t>From the Univariate analysis we can see the distribution of variables and median of the variables clearly.</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 sz="2000">
                <a:latin typeface="Roboto"/>
                <a:ea typeface="Roboto"/>
                <a:cs typeface="Roboto"/>
                <a:sym typeface="Roboto"/>
              </a:rPr>
              <a:t>From the correlation heat map and table, we can say that ‘experience’ and ‘current_job_year’ are highly correlated, etc. It can be think of feature combination. (I tried it but it doesn’t improve the model)</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 sz="2000">
                <a:latin typeface="Roboto"/>
                <a:ea typeface="Roboto"/>
                <a:cs typeface="Roboto"/>
                <a:sym typeface="Roboto"/>
              </a:rPr>
              <a:t>Of Course</a:t>
            </a:r>
            <a:r>
              <a:rPr lang="en" sz="2000">
                <a:latin typeface="Roboto"/>
                <a:ea typeface="Roboto"/>
                <a:cs typeface="Roboto"/>
                <a:sym typeface="Roboto"/>
              </a:rPr>
              <a:t> from the count plot, it is clearly visible that data is imbalance and it needs special care while modelling. </a:t>
            </a:r>
            <a:endParaRPr sz="20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Building</a:t>
            </a:r>
            <a:endParaRPr/>
          </a:p>
        </p:txBody>
      </p:sp>
      <p:sp>
        <p:nvSpPr>
          <p:cNvPr id="135" name="Google Shape;135;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I tried following models while handling </a:t>
            </a:r>
            <a:r>
              <a:rPr lang="en">
                <a:solidFill>
                  <a:schemeClr val="dk2"/>
                </a:solidFill>
              </a:rPr>
              <a:t>imbalanced</a:t>
            </a:r>
            <a:r>
              <a:rPr lang="en">
                <a:solidFill>
                  <a:schemeClr val="dk2"/>
                </a:solidFill>
              </a:rPr>
              <a:t> dataset.</a:t>
            </a:r>
            <a:endParaRPr>
              <a:solidFill>
                <a:schemeClr val="dk2"/>
              </a:solidFill>
            </a:endParaRPr>
          </a:p>
          <a:p>
            <a:pPr indent="-342900" lvl="0" marL="457200" rtl="0" algn="l">
              <a:spcBef>
                <a:spcPts val="1600"/>
              </a:spcBef>
              <a:spcAft>
                <a:spcPts val="0"/>
              </a:spcAft>
              <a:buClr>
                <a:schemeClr val="dk2"/>
              </a:buClr>
              <a:buSzPts val="1800"/>
              <a:buChar char="●"/>
            </a:pPr>
            <a:r>
              <a:rPr lang="en">
                <a:solidFill>
                  <a:schemeClr val="dk2"/>
                </a:solidFill>
              </a:rPr>
              <a:t>RandomForestClassifier</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GradientBoostingClassifier</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ExtraTreesClassifier</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XGBClassifier</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Catboost (Final_Selected)</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Tried </a:t>
            </a:r>
            <a:r>
              <a:rPr lang="en">
                <a:solidFill>
                  <a:schemeClr val="dk2"/>
                </a:solidFill>
              </a:rPr>
              <a:t>average</a:t>
            </a:r>
            <a:r>
              <a:rPr lang="en">
                <a:solidFill>
                  <a:schemeClr val="dk2"/>
                </a:solidFill>
              </a:rPr>
              <a:t> probability obtained by different algorithms</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did i try for imbalance dataset</a:t>
            </a:r>
            <a:endParaRPr/>
          </a:p>
        </p:txBody>
      </p:sp>
      <p:sp>
        <p:nvSpPr>
          <p:cNvPr id="141" name="Google Shape;141;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I tried UnderSampling, OverSampling, SmoteTomek, TomekLinks, SmoteENN, Condensed Nearest Neighbour, Edited Nearest Neighbour.</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I also used class_weights hyperparameter to take care of imbalance dataset.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did i Select Catboost Algorithm </a:t>
            </a:r>
            <a:endParaRPr/>
          </a:p>
        </p:txBody>
      </p:sp>
      <p:sp>
        <p:nvSpPr>
          <p:cNvPr id="147" name="Google Shape;147;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a:solidFill>
                  <a:schemeClr val="dk2"/>
                </a:solidFill>
              </a:rPr>
              <a:t>I tried </a:t>
            </a:r>
            <a:r>
              <a:rPr lang="en">
                <a:solidFill>
                  <a:schemeClr val="dk2"/>
                </a:solidFill>
              </a:rPr>
              <a:t>almost</a:t>
            </a:r>
            <a:r>
              <a:rPr lang="en">
                <a:solidFill>
                  <a:schemeClr val="dk2"/>
                </a:solidFill>
              </a:rPr>
              <a:t> every popular </a:t>
            </a:r>
            <a:r>
              <a:rPr lang="en">
                <a:solidFill>
                  <a:schemeClr val="dk2"/>
                </a:solidFill>
              </a:rPr>
              <a:t>algorithm</a:t>
            </a:r>
            <a:r>
              <a:rPr lang="en">
                <a:solidFill>
                  <a:schemeClr val="dk2"/>
                </a:solidFill>
              </a:rPr>
              <a:t> while taking care of imbalance dataset, i got good results while doing undersampling and training over Extra tree classifier but it was not enough for the hackathon. So i explore more and use Catboost algorithm, which gave me the highest roc_auc_score over my training data and the threshold was also not that low so that it cause me the problem of overfitting of 40% dataset of public leaderboard.</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Modification in Catboost while boosting</a:t>
            </a:r>
            <a:endParaRPr/>
          </a:p>
        </p:txBody>
      </p:sp>
      <p:pic>
        <p:nvPicPr>
          <p:cNvPr id="153" name="Google Shape;153;p26"/>
          <p:cNvPicPr preferRelativeResize="0"/>
          <p:nvPr/>
        </p:nvPicPr>
        <p:blipFill>
          <a:blip r:embed="rId3">
            <a:alphaModFix/>
          </a:blip>
          <a:stretch>
            <a:fillRect/>
          </a:stretch>
        </p:blipFill>
        <p:spPr>
          <a:xfrm>
            <a:off x="152400" y="771450"/>
            <a:ext cx="8826600" cy="4219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59" name="Google Shape;159;p27"/>
          <p:cNvPicPr preferRelativeResize="0"/>
          <p:nvPr/>
        </p:nvPicPr>
        <p:blipFill>
          <a:blip r:embed="rId3">
            <a:alphaModFix/>
          </a:blip>
          <a:stretch>
            <a:fillRect/>
          </a:stretch>
        </p:blipFill>
        <p:spPr>
          <a:xfrm>
            <a:off x="152400" y="771450"/>
            <a:ext cx="8622523" cy="4219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65" name="Google Shape;165;p28"/>
          <p:cNvPicPr preferRelativeResize="0"/>
          <p:nvPr/>
        </p:nvPicPr>
        <p:blipFill>
          <a:blip r:embed="rId3">
            <a:alphaModFix/>
          </a:blip>
          <a:stretch>
            <a:fillRect/>
          </a:stretch>
        </p:blipFill>
        <p:spPr>
          <a:xfrm>
            <a:off x="152400" y="771450"/>
            <a:ext cx="8312674" cy="4219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71" name="Google Shape;171;p29"/>
          <p:cNvPicPr preferRelativeResize="0"/>
          <p:nvPr/>
        </p:nvPicPr>
        <p:blipFill>
          <a:blip r:embed="rId3">
            <a:alphaModFix/>
          </a:blip>
          <a:stretch>
            <a:fillRect/>
          </a:stretch>
        </p:blipFill>
        <p:spPr>
          <a:xfrm>
            <a:off x="152400" y="771450"/>
            <a:ext cx="8312674" cy="4219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77" name="Google Shape;177;p30"/>
          <p:cNvPicPr preferRelativeResize="0"/>
          <p:nvPr/>
        </p:nvPicPr>
        <p:blipFill>
          <a:blip r:embed="rId3">
            <a:alphaModFix/>
          </a:blip>
          <a:stretch>
            <a:fillRect/>
          </a:stretch>
        </p:blipFill>
        <p:spPr>
          <a:xfrm>
            <a:off x="152400" y="771450"/>
            <a:ext cx="8387050" cy="4219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83" name="Google Shape;183;p31"/>
          <p:cNvPicPr preferRelativeResize="0"/>
          <p:nvPr/>
        </p:nvPicPr>
        <p:blipFill>
          <a:blip r:embed="rId3">
            <a:alphaModFix/>
          </a:blip>
          <a:stretch>
            <a:fillRect/>
          </a:stretch>
        </p:blipFill>
        <p:spPr>
          <a:xfrm>
            <a:off x="152400" y="771450"/>
            <a:ext cx="8374651" cy="4219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9470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Problem Statement</a:t>
            </a:r>
            <a:endParaRPr sz="3000"/>
          </a:p>
        </p:txBody>
      </p:sp>
      <p:sp>
        <p:nvSpPr>
          <p:cNvPr id="74" name="Google Shape;74;p14"/>
          <p:cNvSpPr txBox="1"/>
          <p:nvPr/>
        </p:nvSpPr>
        <p:spPr>
          <a:xfrm>
            <a:off x="413850" y="1412900"/>
            <a:ext cx="8316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Merriweather"/>
                <a:ea typeface="Merriweather"/>
                <a:cs typeface="Merriweather"/>
                <a:sym typeface="Merriweather"/>
              </a:rPr>
              <a:t>An organization wants to predict who possible defaulters are for the consumer loans product. They have data about historic customer behavior based on what they have observed. Hence when they acquire new customers they want to predict who is more risky and who is not.</a:t>
            </a:r>
            <a:endParaRPr sz="2900">
              <a:solidFill>
                <a:schemeClr val="lt1"/>
              </a:solidFill>
              <a:latin typeface="Roboto"/>
              <a:ea typeface="Roboto"/>
              <a:cs typeface="Roboto"/>
              <a:sym typeface="Roboto"/>
            </a:endParaRPr>
          </a:p>
        </p:txBody>
      </p:sp>
      <p:sp>
        <p:nvSpPr>
          <p:cNvPr id="75" name="Google Shape;75;p14"/>
          <p:cNvSpPr txBox="1"/>
          <p:nvPr/>
        </p:nvSpPr>
        <p:spPr>
          <a:xfrm>
            <a:off x="632100" y="3742975"/>
            <a:ext cx="7870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Roboto"/>
                <a:ea typeface="Roboto"/>
                <a:cs typeface="Roboto"/>
                <a:sym typeface="Roboto"/>
              </a:rPr>
              <a:t>Evaluation Criteria:- roc_auc_score</a:t>
            </a:r>
            <a:endParaRPr sz="2500">
              <a:solidFill>
                <a:schemeClr val="lt1"/>
              </a:solidFill>
              <a:latin typeface="Roboto"/>
              <a:ea typeface="Roboto"/>
              <a:cs typeface="Roboto"/>
              <a:sym typeface="Roboto"/>
            </a:endParaRPr>
          </a:p>
          <a:p>
            <a:pPr indent="0" lvl="0" marL="0" rtl="0" algn="l">
              <a:spcBef>
                <a:spcPts val="0"/>
              </a:spcBef>
              <a:spcAft>
                <a:spcPts val="0"/>
              </a:spcAft>
              <a:buNone/>
            </a:pPr>
            <a:r>
              <a:rPr lang="en" sz="2500">
                <a:solidFill>
                  <a:schemeClr val="lt1"/>
                </a:solidFill>
                <a:latin typeface="Roboto"/>
                <a:ea typeface="Roboto"/>
                <a:cs typeface="Roboto"/>
                <a:sym typeface="Roboto"/>
              </a:rPr>
              <a:t>				</a:t>
            </a:r>
            <a:endParaRPr sz="22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89" name="Google Shape;189;p32"/>
          <p:cNvPicPr preferRelativeResize="0"/>
          <p:nvPr/>
        </p:nvPicPr>
        <p:blipFill>
          <a:blip r:embed="rId3">
            <a:alphaModFix/>
          </a:blip>
          <a:stretch>
            <a:fillRect/>
          </a:stretch>
        </p:blipFill>
        <p:spPr>
          <a:xfrm>
            <a:off x="152400" y="771450"/>
            <a:ext cx="8486198" cy="4219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95" name="Google Shape;195;p33"/>
          <p:cNvPicPr preferRelativeResize="0"/>
          <p:nvPr/>
        </p:nvPicPr>
        <p:blipFill>
          <a:blip r:embed="rId3">
            <a:alphaModFix/>
          </a:blip>
          <a:stretch>
            <a:fillRect/>
          </a:stretch>
        </p:blipFill>
        <p:spPr>
          <a:xfrm>
            <a:off x="152400" y="771450"/>
            <a:ext cx="8473800" cy="4219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did i Choose optimal threshold for maximum roc_auc_score</a:t>
            </a:r>
            <a:endParaRPr/>
          </a:p>
        </p:txBody>
      </p:sp>
      <p:pic>
        <p:nvPicPr>
          <p:cNvPr id="201" name="Google Shape;201;p34"/>
          <p:cNvPicPr preferRelativeResize="0"/>
          <p:nvPr/>
        </p:nvPicPr>
        <p:blipFill>
          <a:blip r:embed="rId3">
            <a:alphaModFix/>
          </a:blip>
          <a:stretch>
            <a:fillRect/>
          </a:stretch>
        </p:blipFill>
        <p:spPr>
          <a:xfrm>
            <a:off x="0" y="619050"/>
            <a:ext cx="9144001" cy="459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07" name="Google Shape;207;p35"/>
          <p:cNvSpPr txBox="1"/>
          <p:nvPr/>
        </p:nvSpPr>
        <p:spPr>
          <a:xfrm>
            <a:off x="309850" y="929550"/>
            <a:ext cx="82047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Roboto"/>
              <a:buChar char="●"/>
            </a:pPr>
            <a:r>
              <a:rPr lang="en" sz="2000" u="sng">
                <a:solidFill>
                  <a:schemeClr val="hlink"/>
                </a:solidFill>
                <a:latin typeface="Roboto"/>
                <a:ea typeface="Roboto"/>
                <a:cs typeface="Roboto"/>
                <a:sym typeface="Roboto"/>
                <a:hlinkClick r:id="rId3"/>
              </a:rPr>
              <a:t>https://arxiv.org/abs/1706.09516</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 sz="2000" u="sng">
                <a:solidFill>
                  <a:schemeClr val="hlink"/>
                </a:solidFill>
                <a:latin typeface="Roboto"/>
                <a:ea typeface="Roboto"/>
                <a:cs typeface="Roboto"/>
                <a:sym typeface="Roboto"/>
                <a:hlinkClick r:id="rId4"/>
              </a:rPr>
              <a:t>https://www.youtube.com/watch?v=jLU6kNRiZ5o</a:t>
            </a:r>
            <a:endParaRPr sz="20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213" name="Google Shape;213;p3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Contact No:- 8082350880</a:t>
            </a:r>
            <a:r>
              <a:rPr lang="en" sz="1400"/>
              <a:t> </a:t>
            </a:r>
            <a:endParaRPr sz="1400"/>
          </a:p>
        </p:txBody>
      </p:sp>
      <p:pic>
        <p:nvPicPr>
          <p:cNvPr descr="Black and white upward shot of Golden Gate Bridge" id="214" name="Google Shape;214;p36"/>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pic>
        <p:nvPicPr>
          <p:cNvPr id="215" name="Google Shape;215;p36"/>
          <p:cNvPicPr preferRelativeResize="0"/>
          <p:nvPr/>
        </p:nvPicPr>
        <p:blipFill>
          <a:blip r:embed="rId4">
            <a:alphaModFix/>
          </a:blip>
          <a:stretch>
            <a:fillRect/>
          </a:stretch>
        </p:blipFill>
        <p:spPr>
          <a:xfrm>
            <a:off x="3274675" y="56525"/>
            <a:ext cx="5869325" cy="5086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Dataset-Info</a:t>
            </a:r>
            <a:endParaRPr/>
          </a:p>
        </p:txBody>
      </p:sp>
      <p:pic>
        <p:nvPicPr>
          <p:cNvPr id="81" name="Google Shape;81;p15"/>
          <p:cNvPicPr preferRelativeResize="0"/>
          <p:nvPr/>
        </p:nvPicPr>
        <p:blipFill>
          <a:blip r:embed="rId3">
            <a:alphaModFix/>
          </a:blip>
          <a:stretch>
            <a:fillRect/>
          </a:stretch>
        </p:blipFill>
        <p:spPr>
          <a:xfrm>
            <a:off x="0" y="619050"/>
            <a:ext cx="4474224" cy="452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500"/>
              <a:t>EDA    </a:t>
            </a:r>
            <a:endParaRPr sz="2500"/>
          </a:p>
        </p:txBody>
      </p:sp>
      <p:sp>
        <p:nvSpPr>
          <p:cNvPr id="87" name="Google Shape;87;p16"/>
          <p:cNvSpPr txBox="1"/>
          <p:nvPr/>
        </p:nvSpPr>
        <p:spPr>
          <a:xfrm>
            <a:off x="-1314125" y="706525"/>
            <a:ext cx="7336500" cy="8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8" name="Google Shape;88;p16"/>
          <p:cNvSpPr txBox="1"/>
          <p:nvPr/>
        </p:nvSpPr>
        <p:spPr>
          <a:xfrm>
            <a:off x="3205900" y="4322600"/>
            <a:ext cx="508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2"/>
                </a:solidFill>
                <a:latin typeface="Roboto"/>
                <a:ea typeface="Roboto"/>
                <a:cs typeface="Roboto"/>
                <a:sym typeface="Roboto"/>
              </a:rPr>
              <a:t>Distribution of data (Kde plot)</a:t>
            </a:r>
            <a:endParaRPr sz="2500">
              <a:solidFill>
                <a:schemeClr val="dk2"/>
              </a:solidFill>
              <a:latin typeface="Roboto"/>
              <a:ea typeface="Roboto"/>
              <a:cs typeface="Roboto"/>
              <a:sym typeface="Roboto"/>
            </a:endParaRPr>
          </a:p>
        </p:txBody>
      </p:sp>
      <p:pic>
        <p:nvPicPr>
          <p:cNvPr id="89" name="Google Shape;89;p16"/>
          <p:cNvPicPr preferRelativeResize="0"/>
          <p:nvPr/>
        </p:nvPicPr>
        <p:blipFill>
          <a:blip r:embed="rId3">
            <a:alphaModFix/>
          </a:blip>
          <a:stretch>
            <a:fillRect/>
          </a:stretch>
        </p:blipFill>
        <p:spPr>
          <a:xfrm>
            <a:off x="0" y="619050"/>
            <a:ext cx="9143999" cy="4468100"/>
          </a:xfrm>
          <a:prstGeom prst="rect">
            <a:avLst/>
          </a:prstGeom>
          <a:noFill/>
          <a:ln>
            <a:noFill/>
          </a:ln>
        </p:spPr>
      </p:pic>
      <p:sp>
        <p:nvSpPr>
          <p:cNvPr id="90" name="Google Shape;90;p16"/>
          <p:cNvSpPr txBox="1"/>
          <p:nvPr/>
        </p:nvSpPr>
        <p:spPr>
          <a:xfrm>
            <a:off x="3525525" y="4375075"/>
            <a:ext cx="530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Feature Distribution (kde Plot)</a:t>
            </a:r>
            <a:endParaRPr b="1" sz="2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96" name="Google Shape;96;p17"/>
          <p:cNvPicPr preferRelativeResize="0"/>
          <p:nvPr/>
        </p:nvPicPr>
        <p:blipFill>
          <a:blip r:embed="rId3">
            <a:alphaModFix/>
          </a:blip>
          <a:stretch>
            <a:fillRect/>
          </a:stretch>
        </p:blipFill>
        <p:spPr>
          <a:xfrm>
            <a:off x="152400" y="771450"/>
            <a:ext cx="8991600" cy="4219649"/>
          </a:xfrm>
          <a:prstGeom prst="rect">
            <a:avLst/>
          </a:prstGeom>
          <a:noFill/>
          <a:ln>
            <a:noFill/>
          </a:ln>
        </p:spPr>
      </p:pic>
      <p:sp>
        <p:nvSpPr>
          <p:cNvPr id="97" name="Google Shape;97;p17"/>
          <p:cNvSpPr txBox="1"/>
          <p:nvPr/>
        </p:nvSpPr>
        <p:spPr>
          <a:xfrm>
            <a:off x="3309200" y="4325500"/>
            <a:ext cx="479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Univariate Analysis (Box Plot)</a:t>
            </a:r>
            <a:endParaRPr b="1" sz="2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03" name="Google Shape;103;p18"/>
          <p:cNvPicPr preferRelativeResize="0"/>
          <p:nvPr/>
        </p:nvPicPr>
        <p:blipFill>
          <a:blip r:embed="rId3">
            <a:alphaModFix/>
          </a:blip>
          <a:stretch>
            <a:fillRect/>
          </a:stretch>
        </p:blipFill>
        <p:spPr>
          <a:xfrm>
            <a:off x="152400" y="771450"/>
            <a:ext cx="8991601" cy="4219650"/>
          </a:xfrm>
          <a:prstGeom prst="rect">
            <a:avLst/>
          </a:prstGeom>
          <a:noFill/>
          <a:ln>
            <a:noFill/>
          </a:ln>
        </p:spPr>
      </p:pic>
      <p:sp>
        <p:nvSpPr>
          <p:cNvPr id="104" name="Google Shape;104;p18"/>
          <p:cNvSpPr txBox="1"/>
          <p:nvPr/>
        </p:nvSpPr>
        <p:spPr>
          <a:xfrm>
            <a:off x="3160475" y="4275925"/>
            <a:ext cx="529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Roboto"/>
                <a:ea typeface="Roboto"/>
                <a:cs typeface="Roboto"/>
                <a:sym typeface="Roboto"/>
              </a:rPr>
              <a:t>Bivariate Analysis (Scatter Plot)</a:t>
            </a:r>
            <a:endParaRPr b="1" sz="20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110" name="Google Shape;110;p19"/>
          <p:cNvSpPr txBox="1"/>
          <p:nvPr/>
        </p:nvSpPr>
        <p:spPr>
          <a:xfrm>
            <a:off x="7192425" y="1059775"/>
            <a:ext cx="17325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Roboto"/>
                <a:ea typeface="Roboto"/>
                <a:cs typeface="Roboto"/>
                <a:sym typeface="Roboto"/>
              </a:rPr>
              <a:t>Pearson</a:t>
            </a:r>
            <a:endParaRPr sz="2300">
              <a:latin typeface="Roboto"/>
              <a:ea typeface="Roboto"/>
              <a:cs typeface="Roboto"/>
              <a:sym typeface="Roboto"/>
            </a:endParaRPr>
          </a:p>
          <a:p>
            <a:pPr indent="0" lvl="0" marL="0" rtl="0" algn="l">
              <a:spcBef>
                <a:spcPts val="0"/>
              </a:spcBef>
              <a:spcAft>
                <a:spcPts val="0"/>
              </a:spcAft>
              <a:buNone/>
            </a:pPr>
            <a:r>
              <a:rPr lang="en" sz="2300">
                <a:latin typeface="Roboto"/>
                <a:ea typeface="Roboto"/>
                <a:cs typeface="Roboto"/>
                <a:sym typeface="Roboto"/>
              </a:rPr>
              <a:t>Correlation </a:t>
            </a:r>
            <a:endParaRPr sz="2300">
              <a:latin typeface="Roboto"/>
              <a:ea typeface="Roboto"/>
              <a:cs typeface="Roboto"/>
              <a:sym typeface="Roboto"/>
            </a:endParaRPr>
          </a:p>
          <a:p>
            <a:pPr indent="0" lvl="0" marL="0" rtl="0" algn="l">
              <a:spcBef>
                <a:spcPts val="0"/>
              </a:spcBef>
              <a:spcAft>
                <a:spcPts val="0"/>
              </a:spcAft>
              <a:buNone/>
            </a:pPr>
            <a:r>
              <a:rPr lang="en" sz="2300">
                <a:latin typeface="Roboto"/>
                <a:ea typeface="Roboto"/>
                <a:cs typeface="Roboto"/>
                <a:sym typeface="Roboto"/>
              </a:rPr>
              <a:t>Heat Map</a:t>
            </a:r>
            <a:endParaRPr sz="2300">
              <a:latin typeface="Roboto"/>
              <a:ea typeface="Roboto"/>
              <a:cs typeface="Roboto"/>
              <a:sym typeface="Roboto"/>
            </a:endParaRPr>
          </a:p>
        </p:txBody>
      </p:sp>
      <p:pic>
        <p:nvPicPr>
          <p:cNvPr id="111" name="Google Shape;111;p19"/>
          <p:cNvPicPr preferRelativeResize="0"/>
          <p:nvPr/>
        </p:nvPicPr>
        <p:blipFill>
          <a:blip r:embed="rId3">
            <a:alphaModFix/>
          </a:blip>
          <a:stretch>
            <a:fillRect/>
          </a:stretch>
        </p:blipFill>
        <p:spPr>
          <a:xfrm>
            <a:off x="152400" y="771450"/>
            <a:ext cx="6936950" cy="4219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a:t>
            </a:r>
            <a:endParaRPr/>
          </a:p>
        </p:txBody>
      </p:sp>
      <p:pic>
        <p:nvPicPr>
          <p:cNvPr id="117" name="Google Shape;117;p20"/>
          <p:cNvPicPr preferRelativeResize="0"/>
          <p:nvPr/>
        </p:nvPicPr>
        <p:blipFill>
          <a:blip r:embed="rId3">
            <a:alphaModFix/>
          </a:blip>
          <a:stretch>
            <a:fillRect/>
          </a:stretch>
        </p:blipFill>
        <p:spPr>
          <a:xfrm>
            <a:off x="152400" y="771450"/>
            <a:ext cx="4259851" cy="421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Balance of Data</a:t>
            </a:r>
            <a:endParaRPr sz="3500"/>
          </a:p>
        </p:txBody>
      </p:sp>
      <p:pic>
        <p:nvPicPr>
          <p:cNvPr id="123" name="Google Shape;123;p21"/>
          <p:cNvPicPr preferRelativeResize="0"/>
          <p:nvPr/>
        </p:nvPicPr>
        <p:blipFill>
          <a:blip r:embed="rId3">
            <a:alphaModFix/>
          </a:blip>
          <a:stretch>
            <a:fillRect/>
          </a:stretch>
        </p:blipFill>
        <p:spPr>
          <a:xfrm>
            <a:off x="646975" y="785575"/>
            <a:ext cx="7294374" cy="4219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